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  <p:sldMasterId id="2147483655" r:id="rId4"/>
    <p:sldMasterId id="2147483658" r:id="rId5"/>
    <p:sldMasterId id="2147483660" r:id="rId6"/>
  </p:sldMasterIdLst>
  <p:notesMasterIdLst>
    <p:notesMasterId r:id="rId8"/>
  </p:notesMasterIdLst>
  <p:handoutMasterIdLst>
    <p:handoutMasterId r:id="rId18"/>
  </p:handoutMasterIdLst>
  <p:sldIdLst>
    <p:sldId id="603" r:id="rId7"/>
    <p:sldId id="2618" r:id="rId9"/>
    <p:sldId id="16777051" r:id="rId10"/>
    <p:sldId id="16777052" r:id="rId11"/>
    <p:sldId id="2500" r:id="rId12"/>
    <p:sldId id="16141455" r:id="rId13"/>
    <p:sldId id="2516" r:id="rId14"/>
    <p:sldId id="2515" r:id="rId15"/>
    <p:sldId id="582" r:id="rId16"/>
    <p:sldId id="2419" r:id="rId17"/>
  </p:sldIdLst>
  <p:sldSz cx="1219644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21815"/>
    <a:srgbClr val="66BA36"/>
    <a:srgbClr val="FFFF00"/>
    <a:srgbClr val="1D1D1A"/>
    <a:srgbClr val="595757"/>
    <a:srgbClr val="91A2BF"/>
    <a:srgbClr val="E4EBEA"/>
    <a:srgbClr val="C000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72833802-FEF1-4C79-8D5D-14CF1EAF98D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57" autoAdjust="0"/>
    <p:restoredTop sz="96291" autoAdjust="0"/>
  </p:normalViewPr>
  <p:slideViewPr>
    <p:cSldViewPr snapToGrid="0" snapToObjects="1">
      <p:cViewPr varScale="1">
        <p:scale>
          <a:sx n="124" d="100"/>
          <a:sy n="124" d="100"/>
        </p:scale>
        <p:origin x="208" y="2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83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43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https://huggingface.co/blog/rlhf</a:t>
            </a:r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计算产业需求驱动，两条主线：一个是算力摸高的主赛道、一个是算力泛在化、小型化的枝开叶散的分赛道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人类社会演进的两个根本驱动力：能源、信息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科技是推动计算产业发展的最强动力</a:t>
            </a:r>
            <a:endParaRPr lang="en-US" altLang="zh-CN" dirty="0"/>
          </a:p>
          <a:p>
            <a:r>
              <a:rPr lang="zh-CN" altLang="en-US" dirty="0"/>
              <a:t>计算需求多样化，是不变的趋势：国防科研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商业计算</a:t>
            </a:r>
            <a:r>
              <a:rPr lang="en-US" altLang="zh-CN" dirty="0">
                <a:sym typeface="Wingdings" panose="05000000000000000000" pitchFamily="2" charset="2"/>
              </a:rPr>
              <a:t>+</a:t>
            </a:r>
            <a:r>
              <a:rPr lang="zh-CN" altLang="en-US" dirty="0">
                <a:sym typeface="Wingdings" panose="05000000000000000000" pitchFamily="2" charset="2"/>
              </a:rPr>
              <a:t>个人</a:t>
            </a:r>
            <a:r>
              <a:rPr lang="en-US" altLang="zh-CN" dirty="0">
                <a:sym typeface="Wingdings" panose="05000000000000000000" pitchFamily="2" charset="2"/>
              </a:rPr>
              <a:t>PC</a:t>
            </a:r>
            <a:r>
              <a:rPr lang="zh-CN" altLang="en-US" dirty="0">
                <a:sym typeface="Wingdings" panose="05000000000000000000" pitchFamily="2" charset="2"/>
              </a:rPr>
              <a:t>互联网</a:t>
            </a:r>
            <a:r>
              <a:rPr lang="en-US" altLang="zh-CN" dirty="0">
                <a:sym typeface="Wingdings" panose="05000000000000000000" pitchFamily="2" charset="2"/>
              </a:rPr>
              <a:t>/</a:t>
            </a:r>
            <a:r>
              <a:rPr lang="zh-CN" altLang="en-US" dirty="0">
                <a:sym typeface="Wingdings" panose="05000000000000000000" pitchFamily="2" charset="2"/>
              </a:rPr>
              <a:t>移动互联网 及 背后的 </a:t>
            </a:r>
            <a:r>
              <a:rPr lang="en-US" altLang="zh-CN" dirty="0">
                <a:sym typeface="Wingdings" panose="05000000000000000000" pitchFamily="2" charset="2"/>
              </a:rPr>
              <a:t>IDC+</a:t>
            </a:r>
            <a:r>
              <a:rPr lang="zh-CN" altLang="en-US" dirty="0">
                <a:sym typeface="Wingdings" panose="05000000000000000000" pitchFamily="2" charset="2"/>
              </a:rPr>
              <a:t>云计算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IBM</a:t>
            </a:r>
            <a:r>
              <a:rPr lang="zh-CN" altLang="en-US" dirty="0">
                <a:sym typeface="Wingdings" panose="05000000000000000000" pitchFamily="2" charset="2"/>
              </a:rPr>
              <a:t>、</a:t>
            </a:r>
            <a:r>
              <a:rPr lang="en-US" altLang="zh-CN" dirty="0">
                <a:sym typeface="Wingdings" panose="05000000000000000000" pitchFamily="2" charset="2"/>
              </a:rPr>
              <a:t>Intel</a:t>
            </a:r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也许没有一种其他技术能像计算机技术一样，在过去几十年里有如此巨大的进步。据估计，自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1974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年以来，美国总生产力增长的三分之一来自信息技术，它是国家繁荣的最大贡献者之一。</a:t>
            </a:r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1971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年以来，处理器的性能提高了约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400,000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倍。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F81E48D-7DEE-42BB-9CCD-BCDC47BA74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70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rPr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alphaModFix amt="70000"/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/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395" marR="0" indent="-23939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/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/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70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rPr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alphaModFix amt="70000"/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/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内容占位符 2"/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565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395" indent="-23939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250" indent="-23685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755" indent="-23685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395" indent="-23939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250" indent="-23685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755" indent="-23685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  <a:endParaRPr lang="en-US" sz="8000" dirty="0">
              <a:solidFill>
                <a:srgbClr val="221815"/>
              </a:solidFill>
              <a:latin typeface="Futura-Medium" panose="020B0602020204020303" pitchFamily="34" charset="-79"/>
              <a:cs typeface="Futura-Medium" panose="020B0602020204020303" pitchFamily="34" charset="-79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5.xml"/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4" Type="http://schemas.openxmlformats.org/officeDocument/2006/relationships/theme" Target="../theme/theme3.xml"/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4" Type="http://schemas.openxmlformats.org/officeDocument/2006/relationships/theme" Target="../theme/theme5.xml"/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/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70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rPr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alphaModFix amt="70000"/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/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1" name="Rectangle 15"/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R153 G0 B0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LT Medium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Arial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7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R153 G0 B0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黑体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:20-22pt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) :18pt  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黑色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LT Regular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Arial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7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:18-20pt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黑色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</a:t>
            </a:r>
            <a:endParaRPr lang="zh-CN" altLang="en-US" sz="1400" b="1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/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4" name="Group 18"/>
            <p:cNvGrpSpPr/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/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6" name="Rectangle 20"/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7" name="Rectangle 21"/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8" name="Rectangle 22"/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5" name="Group 23"/>
            <p:cNvGrpSpPr/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/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2" name="Rectangle 25"/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3" name="Rectangle 26"/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4" name="Rectangle 27"/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6" name="Group 28"/>
            <p:cNvGrpSpPr/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/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8" name="Rectangle 30"/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9" name="Rectangle 31"/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0" name="Rectangle 32"/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7" name="Group 33"/>
            <p:cNvGrpSpPr/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/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4" name="Rectangle 35"/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" name="Rectangle 36"/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6" name="Rectangle 37"/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8" name="Group 38"/>
            <p:cNvGrpSpPr/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/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0" name="Rectangle 40"/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" name="Rectangle 41"/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2" name="Rectangle 42"/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9" name="Group 43"/>
            <p:cNvGrpSpPr/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/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6" name="Rectangle 45"/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Rectangle 46"/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8" name="Rectangle 47"/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0" name="Group 48"/>
            <p:cNvGrpSpPr/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/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2" name="Rectangle 50"/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Rectangle 51"/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Rectangle 52"/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1" name="Group 53"/>
            <p:cNvGrpSpPr/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/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Rectangle 55"/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" name="Rectangle 56"/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Rectangle 57"/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2" name="Group 58"/>
            <p:cNvGrpSpPr/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/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Rectangle 60"/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" name="Rectangle 61"/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Rectangle 62"/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3" name="Group 63"/>
            <p:cNvGrpSpPr/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/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Rectangle 65"/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Rectangle 66"/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" name="Rectangle 67"/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4" name="Group 68"/>
            <p:cNvGrpSpPr/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/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Rectangle 70"/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Rectangle 71"/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" name="Rectangle 72"/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5" name="Group 73"/>
            <p:cNvGrpSpPr/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/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2" name="Rectangle 75"/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" name="Rectangle 76"/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Rectangle 77"/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6" name="Group 78"/>
            <p:cNvGrpSpPr/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/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" name="Rectangle 80"/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" name="Rectangle 81"/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" name="Rectangle 82"/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79" name="Rectangle 83"/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配色参考方案：</a:t>
            </a:r>
            <a:endParaRPr lang="zh-CN" altLang="en-US" sz="1335" dirty="0">
              <a:solidFill>
                <a:srgbClr val="374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建议同一页面内不超过四种颜色，以下是</a:t>
            </a:r>
            <a:r>
              <a:rPr lang="en-US" altLang="zh-CN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组配色方案，同一页面内只选择一组使用。（仅供参考）</a:t>
            </a:r>
            <a:endParaRPr lang="zh-CN" altLang="en-US" sz="1335" dirty="0">
              <a:solidFill>
                <a:srgbClr val="374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Rectangle 84"/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客户或者合作伙伴的标志放在右上角</a:t>
            </a:r>
            <a:r>
              <a:rPr lang="en-US" altLang="zh-CN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335" dirty="0">
              <a:solidFill>
                <a:srgbClr val="374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5"/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R153 G0 B0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LT Medium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Arial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7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R153 G0 B0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黑体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:20-22pt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) :18pt  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黑色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LT Regular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Arial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7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:18-20pt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黑色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</a:t>
            </a:r>
            <a:endParaRPr lang="zh-CN" altLang="en-US" sz="1400" b="1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/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4" name="Group 18"/>
            <p:cNvGrpSpPr/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/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6" name="Rectangle 20"/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7" name="Rectangle 21"/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8" name="Rectangle 22"/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5" name="Group 23"/>
            <p:cNvGrpSpPr/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/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2" name="Rectangle 25"/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3" name="Rectangle 26"/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4" name="Rectangle 27"/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6" name="Group 28"/>
            <p:cNvGrpSpPr/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/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8" name="Rectangle 30"/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9" name="Rectangle 31"/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0" name="Rectangle 32"/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7" name="Group 33"/>
            <p:cNvGrpSpPr/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/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4" name="Rectangle 35"/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" name="Rectangle 36"/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6" name="Rectangle 37"/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8" name="Group 38"/>
            <p:cNvGrpSpPr/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/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0" name="Rectangle 40"/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" name="Rectangle 41"/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2" name="Rectangle 42"/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9" name="Group 43"/>
            <p:cNvGrpSpPr/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/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6" name="Rectangle 45"/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Rectangle 46"/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8" name="Rectangle 47"/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0" name="Group 48"/>
            <p:cNvGrpSpPr/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/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2" name="Rectangle 50"/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Rectangle 51"/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Rectangle 52"/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1" name="Group 53"/>
            <p:cNvGrpSpPr/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/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Rectangle 55"/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" name="Rectangle 56"/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Rectangle 57"/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2" name="Group 58"/>
            <p:cNvGrpSpPr/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/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Rectangle 60"/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" name="Rectangle 61"/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Rectangle 62"/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3" name="Group 63"/>
            <p:cNvGrpSpPr/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/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Rectangle 65"/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Rectangle 66"/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" name="Rectangle 67"/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4" name="Group 68"/>
            <p:cNvGrpSpPr/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/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Rectangle 70"/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Rectangle 71"/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" name="Rectangle 72"/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5" name="Group 73"/>
            <p:cNvGrpSpPr/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/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2" name="Rectangle 75"/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" name="Rectangle 76"/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Rectangle 77"/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6" name="Group 78"/>
            <p:cNvGrpSpPr/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/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8" name="Rectangle 80"/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" name="Rectangle 81"/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" name="Rectangle 82"/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79" name="Rectangle 83"/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配色参考方案：</a:t>
            </a:r>
            <a:endParaRPr lang="zh-CN" altLang="en-US" sz="1335" dirty="0">
              <a:solidFill>
                <a:srgbClr val="374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建议同一页面内不超过四种颜色，以下是</a:t>
            </a:r>
            <a:r>
              <a:rPr lang="en-US" altLang="zh-CN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组配色方案，同一页面内只选择一组使用。（仅供参考）</a:t>
            </a:r>
            <a:endParaRPr lang="zh-CN" altLang="en-US" sz="1335" dirty="0">
              <a:solidFill>
                <a:srgbClr val="374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Rectangle 84"/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客户或者合作伙伴的标志放在右上角</a:t>
            </a:r>
            <a:r>
              <a:rPr lang="en-US" altLang="zh-CN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335" dirty="0">
              <a:solidFill>
                <a:srgbClr val="374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TextBox 2"/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82" name="TextBox 3"/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70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rPr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5" cstate="print">
            <a:alphaModFix amt="70000"/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4" name="TextBox 2"/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/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R153 G0 B0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LT Medium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Arial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7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R153 G0 B0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黑体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:20-22pt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) :18pt  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黑色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LT Regular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Arial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7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:18-20pt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黑色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</a:t>
            </a:r>
            <a:endParaRPr lang="zh-CN" altLang="en-US" sz="1400" b="1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/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1" name="Group 18"/>
            <p:cNvGrpSpPr/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/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3" name="Rectangle 20"/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4" name="Rectangle 21"/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5" name="Rectangle 22"/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2" name="Group 23"/>
            <p:cNvGrpSpPr/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/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9" name="Rectangle 25"/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0" name="Rectangle 26"/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" name="Rectangle 27"/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3" name="Group 28"/>
            <p:cNvGrpSpPr/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/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" name="Rectangle 30"/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6" name="Rectangle 31"/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7" name="Rectangle 32"/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4" name="Group 33"/>
            <p:cNvGrpSpPr/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/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" name="Rectangle 35"/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2" name="Rectangle 36"/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3" name="Rectangle 37"/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5" name="Group 38"/>
            <p:cNvGrpSpPr/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/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Rectangle 40"/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8" name="Rectangle 41"/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9" name="Rectangle 42"/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6" name="Group 43"/>
            <p:cNvGrpSpPr/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/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Rectangle 45"/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Rectangle 46"/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Rectangle 47"/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7" name="Group 48"/>
            <p:cNvGrpSpPr/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/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" name="Rectangle 50"/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Rectangle 51"/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Rectangle 52"/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8" name="Group 53"/>
            <p:cNvGrpSpPr/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/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" name="Rectangle 55"/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Rectangle 56"/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Rectangle 57"/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9" name="Group 58"/>
            <p:cNvGrpSpPr/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/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Rectangle 60"/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" name="Rectangle 61"/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Rectangle 62"/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0" name="Group 63"/>
            <p:cNvGrpSpPr/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/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Rectangle 65"/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" name="Rectangle 66"/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Rectangle 67"/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1" name="Group 68"/>
            <p:cNvGrpSpPr/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/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" name="Rectangle 70"/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Rectangle 71"/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Rectangle 72"/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2" name="Group 73"/>
            <p:cNvGrpSpPr/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/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" name="Rectangle 75"/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" name="Rectangle 76"/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" name="Rectangle 77"/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3" name="Group 78"/>
            <p:cNvGrpSpPr/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/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Rectangle 80"/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Rectangle 81"/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" name="Rectangle 82"/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76" name="Rectangle 83"/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配色参考方案：</a:t>
            </a:r>
            <a:endParaRPr lang="zh-CN" altLang="en-US" sz="1335" dirty="0">
              <a:solidFill>
                <a:srgbClr val="374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建议同一页面内不超过四种颜色，以下是</a:t>
            </a:r>
            <a:r>
              <a:rPr lang="en-US" altLang="zh-CN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组配色方案，同一页面内只选择一组使用。（仅供参考）</a:t>
            </a:r>
            <a:endParaRPr lang="zh-CN" altLang="en-US" sz="1335" dirty="0">
              <a:solidFill>
                <a:srgbClr val="374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Rectangle 84"/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客户或者合作伙伴的标志放在右上角</a:t>
            </a:r>
            <a:r>
              <a:rPr lang="en-US" altLang="zh-CN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335" dirty="0">
              <a:solidFill>
                <a:srgbClr val="374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2"/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/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70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rPr>
            </a:fld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alphaModFix amt="70000"/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" name="TextBox 2"/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6" r:id="rId1"/>
    <p:sldLayoutId id="2147483657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"/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R153 G0 B0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LT Medium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Arial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7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R153 G0 B0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黑体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:20-22pt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) :18pt  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黑色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LT Regular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Arial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7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:18-20pt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黑色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</a:t>
            </a:r>
            <a:endParaRPr lang="zh-CN" altLang="en-US" sz="1400" b="1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55" name="组合 154"/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/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57" name="Group 18"/>
            <p:cNvGrpSpPr/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/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9" name="Rectangle 20"/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0" name="Rectangle 21"/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1" name="Rectangle 22"/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58" name="Group 23"/>
            <p:cNvGrpSpPr/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/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5" name="Rectangle 25"/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6" name="Rectangle 26"/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7" name="Rectangle 27"/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59" name="Group 28"/>
            <p:cNvGrpSpPr/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/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1" name="Rectangle 30"/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2" name="Rectangle 31"/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3" name="Rectangle 32"/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60" name="Group 33"/>
            <p:cNvGrpSpPr/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/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7" name="Rectangle 35"/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8" name="Rectangle 36"/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9" name="Rectangle 37"/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61" name="Group 38"/>
            <p:cNvGrpSpPr/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/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3" name="Rectangle 40"/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4" name="Rectangle 41"/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5" name="Rectangle 42"/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62" name="Group 43"/>
            <p:cNvGrpSpPr/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/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9" name="Rectangle 45"/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0" name="Rectangle 46"/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1" name="Rectangle 47"/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63" name="Group 48"/>
            <p:cNvGrpSpPr/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/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5" name="Rectangle 50"/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6" name="Rectangle 51"/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7" name="Rectangle 52"/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64" name="Group 53"/>
            <p:cNvGrpSpPr/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/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1" name="Rectangle 55"/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2" name="Rectangle 56"/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3" name="Rectangle 57"/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65" name="Group 58"/>
            <p:cNvGrpSpPr/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/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7" name="Rectangle 60"/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8" name="Rectangle 61"/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9" name="Rectangle 62"/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66" name="Group 63"/>
            <p:cNvGrpSpPr/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/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3" name="Rectangle 65"/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" name="Rectangle 66"/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5" name="Rectangle 67"/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67" name="Group 68"/>
            <p:cNvGrpSpPr/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/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9" name="Rectangle 70"/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0" name="Rectangle 71"/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1" name="Rectangle 72"/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68" name="Group 73"/>
            <p:cNvGrpSpPr/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/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5" name="Rectangle 75"/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6" name="Rectangle 76"/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7" name="Rectangle 77"/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69" name="Group 78"/>
            <p:cNvGrpSpPr/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/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1" name="Rectangle 80"/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2" name="Rectangle 81"/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3" name="Rectangle 82"/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222" name="Rectangle 83"/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配色参考方案：</a:t>
            </a:r>
            <a:endParaRPr lang="zh-CN" altLang="en-US" sz="1335" dirty="0">
              <a:solidFill>
                <a:srgbClr val="374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建议同一页面内不超过四种颜色，以下是</a:t>
            </a:r>
            <a:r>
              <a:rPr lang="en-US" altLang="zh-CN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组配色方案，同一页面内只选择一组使用。（仅供参考）</a:t>
            </a:r>
            <a:endParaRPr lang="zh-CN" altLang="en-US" sz="1335" dirty="0">
              <a:solidFill>
                <a:srgbClr val="374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3" name="Rectangle 84"/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客户或者合作伙伴的标志放在右上角</a:t>
            </a:r>
            <a:r>
              <a:rPr lang="en-US" altLang="zh-CN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335" dirty="0">
              <a:solidFill>
                <a:srgbClr val="374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2"/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/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70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rPr>
            </a:fld>
            <a:endParaRPr lang="en-US" sz="1200" dirty="0">
              <a:solidFill>
                <a:schemeClr val="bg1"/>
              </a:solidFill>
              <a:latin typeface="Arial" panose="020B0604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alphaModFix amt="70000"/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5" name="TextBox 2"/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5" name="Text Placeholder 1"/>
          <p:cNvSpPr txBox="1"/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2024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80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80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  <a:endParaRPr kumimoji="1" lang="en-US" altLang="zh-CN" sz="850" baseline="0" dirty="0">
              <a:solidFill>
                <a:srgbClr val="1D1D1B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ts val="1065"/>
              </a:lnSpc>
            </a:pPr>
            <a:endParaRPr kumimoji="1" lang="zh-CN" altLang="en-US" sz="780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/>
          <p:cNvSpPr txBox="1"/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每个组织，构建万物互联的智能世界</a:t>
            </a:r>
            <a:endParaRPr kumimoji="1" lang="zh-CN" altLang="en-US" sz="1300" dirty="0">
              <a:solidFill>
                <a:srgbClr val="1D1D1B"/>
              </a:solidFill>
              <a:latin typeface="Gill Sans MT" panose="020B0502020104020203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Subtitle 6"/>
          <p:cNvSpPr txBox="1"/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5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2" cstate="screen">
              <a:alphaModFix amt="33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/>
          <a:lstStyle/>
          <a:p>
            <a:pPr>
              <a:buClr>
                <a:srgbClr val="CC9900"/>
              </a:buClr>
              <a:buFont typeface="Wingdings" panose="05000000000000000000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TextBox 2"/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alphaModFix amt="70000"/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3" name="TextBox 2"/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4" name="Rectangle 15"/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R153 G0 B0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LT Medium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Arial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7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R153 G0 B0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黑体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:20-22pt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) :18pt  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黑色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LT Regular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Arial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7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:18-20pt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黑色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</a:t>
            </a:r>
            <a:endParaRPr lang="zh-CN" altLang="en-US" sz="1400" b="1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/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7" name="Group 18"/>
            <p:cNvGrpSpPr/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/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9" name="Rectangle 20"/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0" name="Rectangle 21"/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1" name="Rectangle 22"/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8" name="Group 23"/>
            <p:cNvGrpSpPr/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/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5" name="Rectangle 25"/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6" name="Rectangle 26"/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7" name="Rectangle 27"/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9" name="Group 28"/>
            <p:cNvGrpSpPr/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/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" name="Rectangle 30"/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2" name="Rectangle 31"/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3" name="Rectangle 32"/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0" name="Group 33"/>
            <p:cNvGrpSpPr/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/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7" name="Rectangle 35"/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8" name="Rectangle 36"/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9" name="Rectangle 37"/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1" name="Group 38"/>
            <p:cNvGrpSpPr/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/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3" name="Rectangle 40"/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4" name="Rectangle 41"/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" name="Rectangle 42"/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2" name="Group 43"/>
            <p:cNvGrpSpPr/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/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9" name="Rectangle 45"/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0" name="Rectangle 46"/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" name="Rectangle 47"/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3" name="Group 48"/>
            <p:cNvGrpSpPr/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/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Rectangle 50"/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6" name="Rectangle 51"/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Rectangle 52"/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4" name="Group 53"/>
            <p:cNvGrpSpPr/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/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Rectangle 55"/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2" name="Rectangle 56"/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Rectangle 57"/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5" name="Group 58"/>
            <p:cNvGrpSpPr/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/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Rectangle 60"/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Rectangle 61"/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" name="Rectangle 62"/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6" name="Group 63"/>
            <p:cNvGrpSpPr/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/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Rectangle 65"/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Rectangle 66"/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" name="Rectangle 67"/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7" name="Group 68"/>
            <p:cNvGrpSpPr/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/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Rectangle 70"/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Rectangle 71"/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Rectangle 72"/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8" name="Group 73"/>
            <p:cNvGrpSpPr/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/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Rectangle 75"/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Rectangle 76"/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Rectangle 77"/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9" name="Group 78"/>
            <p:cNvGrpSpPr/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/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" name="Rectangle 80"/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2" name="Rectangle 81"/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" name="Rectangle 82"/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82" name="Rectangle 83"/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配色参考方案：</a:t>
            </a:r>
            <a:endParaRPr lang="zh-CN" altLang="en-US" sz="1335" dirty="0">
              <a:solidFill>
                <a:srgbClr val="374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建议同一页面内不超过四种颜色，以下是</a:t>
            </a:r>
            <a:r>
              <a:rPr lang="en-US" altLang="zh-CN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组配色方案，同一页面内只选择一组使用。（仅供参考）</a:t>
            </a:r>
            <a:endParaRPr lang="zh-CN" altLang="en-US" sz="1335" dirty="0">
              <a:solidFill>
                <a:srgbClr val="374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Rectangle 84"/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客户或者合作伙伴的标志放在右上角</a:t>
            </a:r>
            <a:r>
              <a:rPr lang="en-US" altLang="zh-CN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335" dirty="0">
              <a:solidFill>
                <a:srgbClr val="374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TextBox 2"/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5" name="图片 84"/>
          <p:cNvPicPr>
            <a:picLocks noChangeAspect="1"/>
          </p:cNvPicPr>
          <p:nvPr userDrawn="1"/>
        </p:nvPicPr>
        <p:blipFill>
          <a:blip r:embed="rId3" cstate="print">
            <a:alphaModFix amt="70000"/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  <p:txStyles>
    <p:titleStyle>
      <a:lvl1pPr algn="ctr" defTabSz="1188085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微软雅黑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8085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None/>
        <a:defRPr sz="1820" kern="1200">
          <a:solidFill>
            <a:srgbClr val="FFFFFF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93725" indent="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20" kern="1200">
          <a:solidFill>
            <a:schemeClr val="tx1"/>
          </a:solidFill>
          <a:latin typeface="+mn-lt"/>
          <a:ea typeface="+mn-ea"/>
          <a:cs typeface="+mn-cs"/>
        </a:defRPr>
      </a:lvl2pPr>
      <a:lvl3pPr marL="1188085" indent="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81810" indent="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375535" indent="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86016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45452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504825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2pPr>
      <a:lvl3pPr marL="118808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3pPr>
      <a:lvl4pPr marL="178181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37553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296926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56362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15734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475107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github.com/chenzomi12/AIInfr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tiff"/><Relationship Id="rId8" Type="http://schemas.openxmlformats.org/officeDocument/2006/relationships/image" Target="../media/image14.png"/><Relationship Id="rId7" Type="http://schemas.openxmlformats.org/officeDocument/2006/relationships/image" Target="../media/image13.tiff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3" Type="http://schemas.openxmlformats.org/officeDocument/2006/relationships/notesSlide" Target="../notesSlides/notesSlide4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7.png"/><Relationship Id="rId10" Type="http://schemas.openxmlformats.org/officeDocument/2006/relationships/image" Target="../media/image16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749693"/>
            <a:ext cx="12196763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占位符 1"/>
          <p:cNvSpPr txBox="1"/>
          <p:nvPr/>
        </p:nvSpPr>
        <p:spPr>
          <a:xfrm>
            <a:off x="4949502" y="5188085"/>
            <a:ext cx="3411613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54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卢敬敬</a:t>
            </a:r>
            <a:endParaRPr lang="zh-CN" altLang="en-US" sz="54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206102" y="5357116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标题 1"/>
          <p:cNvSpPr txBox="1"/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5pPr>
            <a:lvl6pPr marL="609600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6pPr>
            <a:lvl7pPr marL="1218565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7pPr>
            <a:lvl8pPr marL="1828165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8pPr>
            <a:lvl9pPr marL="2437765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en-US" altLang="en-GB" sz="96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RLHF</a:t>
            </a:r>
            <a:endParaRPr lang="en-US" altLang="en-GB" sz="9600" dirty="0">
              <a:solidFill>
                <a:schemeClr val="tx2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marL="50800" algn="ctr">
              <a:buClr>
                <a:srgbClr val="C00000"/>
              </a:buClr>
            </a:pPr>
            <a:endParaRPr lang="en-US" altLang="en-GB" sz="9600" dirty="0">
              <a:solidFill>
                <a:schemeClr val="tx2"/>
              </a:solidFill>
              <a:latin typeface="Lexend" pitchFamily="2" charset="0"/>
              <a:cs typeface="Futura-Medium" panose="020B0602020204020303" pitchFamily="34" charset="-79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引用与参考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lnSpc>
                <a:spcPct val="100000"/>
              </a:lnSpc>
            </a:pPr>
            <a:endParaRPr lang="en-GB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endParaRPr lang="en-GB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/>
            <a:r>
              <a:rPr lang="en-GB" altLang="zh-CN" dirty="0"/>
              <a:t>PPT </a:t>
            </a:r>
            <a:r>
              <a:rPr lang="zh-CN" altLang="en-GB" dirty="0"/>
              <a:t>开源</a:t>
            </a:r>
            <a:r>
              <a:rPr lang="zh-CN" altLang="en-US" dirty="0"/>
              <a:t>在：</a:t>
            </a:r>
            <a:r>
              <a:rPr lang="en-GB" altLang="zh-CN" dirty="0">
                <a:hlinkClick r:id="rId1"/>
              </a:rPr>
              <a:t>https://github.com/chenzomi12/AIInfra</a:t>
            </a:r>
            <a:endParaRPr lang="en-GB" altLang="zh-CN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635" y="1538214"/>
            <a:ext cx="7772400" cy="4525560"/>
          </a:xfrm>
          <a:prstGeom prst="rect">
            <a:avLst/>
          </a:prstGeom>
        </p:spPr>
      </p:pic>
      <p:pic>
        <p:nvPicPr>
          <p:cNvPr id="6" name="Picture 2" descr="思考表情包图片-思考表情包模板下载-包图网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6" name="Picture 2" descr="思考表情包图片-思考表情包模板下载-包图网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内容占位符 1"/>
          <p:cNvSpPr/>
          <p:nvPr>
            <p:ph sz="half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9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计算产业</a:t>
            </a:r>
            <a:endParaRPr lang="en-US" altLang="zh-CN" sz="9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9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发展历程</a:t>
            </a:r>
            <a:endParaRPr lang="en-US" altLang="zh-CN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五边形 15"/>
          <p:cNvSpPr/>
          <p:nvPr/>
        </p:nvSpPr>
        <p:spPr>
          <a:xfrm>
            <a:off x="-629144" y="3149014"/>
            <a:ext cx="9462171" cy="873243"/>
          </a:xfrm>
          <a:prstGeom prst="homePlate">
            <a:avLst>
              <a:gd name="adj" fmla="val 30886"/>
            </a:avLst>
          </a:prstGeom>
          <a:gradFill>
            <a:gsLst>
              <a:gs pos="0">
                <a:srgbClr val="0070C0">
                  <a:alpha val="0"/>
                </a:srgbClr>
              </a:gs>
              <a:gs pos="99000">
                <a:srgbClr val="0070C0">
                  <a:alpha val="15000"/>
                </a:srgbClr>
              </a:gs>
            </a:gsLst>
            <a:lin ang="0" scaled="0"/>
          </a:gradFill>
          <a:ln>
            <a:gradFill>
              <a:gsLst>
                <a:gs pos="96000">
                  <a:srgbClr val="0070C0">
                    <a:alpha val="0"/>
                  </a:srgbClr>
                </a:gs>
                <a:gs pos="99000">
                  <a:srgbClr val="0070C0">
                    <a:alpha val="50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>
              <a:defRPr/>
            </a:pPr>
            <a:endParaRPr kumimoji="1" lang="zh-CN" altLang="en-US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五边形 96"/>
          <p:cNvSpPr/>
          <p:nvPr/>
        </p:nvSpPr>
        <p:spPr>
          <a:xfrm>
            <a:off x="-312561" y="2153113"/>
            <a:ext cx="9145588" cy="873243"/>
          </a:xfrm>
          <a:prstGeom prst="homePlate">
            <a:avLst>
              <a:gd name="adj" fmla="val 31796"/>
            </a:avLst>
          </a:prstGeom>
          <a:gradFill>
            <a:gsLst>
              <a:gs pos="0">
                <a:srgbClr val="C00000">
                  <a:alpha val="0"/>
                </a:srgbClr>
              </a:gs>
              <a:gs pos="99000">
                <a:srgbClr val="C00000">
                  <a:alpha val="22000"/>
                </a:srgbClr>
              </a:gs>
            </a:gsLst>
            <a:lin ang="0" scaled="0"/>
          </a:gradFill>
          <a:ln>
            <a:gradFill>
              <a:gsLst>
                <a:gs pos="96000">
                  <a:srgbClr val="C00000">
                    <a:alpha val="0"/>
                  </a:srgbClr>
                </a:gs>
                <a:gs pos="99000">
                  <a:srgbClr val="C00000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>
              <a:defRPr/>
            </a:pPr>
            <a:endParaRPr kumimoji="1" lang="zh-CN" altLang="en-US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03226" y="1216517"/>
            <a:ext cx="11418556" cy="5181939"/>
            <a:chOff x="141853" y="1011036"/>
            <a:chExt cx="11418556" cy="5181939"/>
          </a:xfrm>
        </p:grpSpPr>
        <p:cxnSp>
          <p:nvCxnSpPr>
            <p:cNvPr id="60" name="Straight Connector 55"/>
            <p:cNvCxnSpPr/>
            <p:nvPr/>
          </p:nvCxnSpPr>
          <p:spPr>
            <a:xfrm>
              <a:off x="878709" y="1470350"/>
              <a:ext cx="10639379" cy="0"/>
            </a:xfrm>
            <a:prstGeom prst="line">
              <a:avLst/>
            </a:prstGeom>
            <a:ln w="38100">
              <a:solidFill>
                <a:srgbClr val="0070C0">
                  <a:alpha val="70000"/>
                </a:srgb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/>
            <p:cNvSpPr txBox="1"/>
            <p:nvPr/>
          </p:nvSpPr>
          <p:spPr>
            <a:xfrm>
              <a:off x="2084748" y="1590859"/>
              <a:ext cx="1131773" cy="3539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400">
                <a:defRPr/>
              </a:pPr>
              <a:r>
                <a:rPr kumimoji="1"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1945 - 1970</a:t>
              </a:r>
              <a:endParaRPr kumimoji="1"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>
                <a:defRPr/>
              </a:pPr>
              <a:r>
                <a:rPr lang="zh-CN" altLang="en-US" sz="11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单体算力集中</a:t>
              </a:r>
              <a:endParaRPr kumimoji="1" lang="zh-CN" altLang="en-US" sz="11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Oval 19"/>
            <p:cNvSpPr/>
            <p:nvPr/>
          </p:nvSpPr>
          <p:spPr>
            <a:xfrm>
              <a:off x="2582882" y="1403559"/>
              <a:ext cx="135504" cy="122714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2163151" y="1011036"/>
              <a:ext cx="95410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>
                <a:defRPr/>
              </a:pPr>
              <a:r>
                <a:rPr kumimoji="1" lang="zh-CN" altLang="en-US" sz="2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第一代</a:t>
              </a:r>
              <a:endPara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4022158" y="1590859"/>
              <a:ext cx="1376893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400">
                <a:defRPr/>
              </a:pPr>
              <a:r>
                <a:rPr kumimoji="1"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1970 - 1995</a:t>
              </a:r>
              <a:endParaRPr kumimoji="1"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>
                <a:defRPr/>
              </a:pPr>
              <a:r>
                <a:rPr kumimoji="1" lang="zh-CN" altLang="en-US" sz="12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</a:t>
              </a:r>
              <a:r>
                <a:rPr kumimoji="1" lang="en-US" altLang="zh-CN" sz="12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kumimoji="1" lang="zh-CN" altLang="en-US" sz="12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微机分散计算</a:t>
              </a:r>
              <a:endParaRPr kumimoji="1" lang="en-US" altLang="zh-CN" sz="1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4301303" y="1011036"/>
              <a:ext cx="95410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>
                <a:defRPr/>
              </a:pPr>
              <a:r>
                <a:rPr kumimoji="1" lang="zh-CN" altLang="en-US" sz="2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第二代</a:t>
              </a:r>
              <a:endPara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Oval 19"/>
            <p:cNvSpPr/>
            <p:nvPr/>
          </p:nvSpPr>
          <p:spPr>
            <a:xfrm>
              <a:off x="4642852" y="1403559"/>
              <a:ext cx="135504" cy="122714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6204688" y="1590859"/>
              <a:ext cx="191925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400">
                <a:defRPr/>
              </a:pPr>
              <a:r>
                <a:rPr kumimoji="1"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1995 - 2020</a:t>
              </a:r>
              <a:endParaRPr kumimoji="1"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>
                <a:defRPr/>
              </a:pPr>
              <a:r>
                <a:rPr kumimoji="1" lang="zh-CN" altLang="en-US" sz="12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大规模并行分布式云计算</a:t>
              </a:r>
              <a:endParaRPr kumimoji="1" lang="en-US" altLang="zh-CN" sz="1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6716541" y="1011036"/>
              <a:ext cx="95410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>
                <a:defRPr/>
              </a:pPr>
              <a:r>
                <a:rPr kumimoji="1" lang="zh-CN" altLang="en-US" sz="2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第三代</a:t>
              </a:r>
              <a:endPara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Oval 19"/>
            <p:cNvSpPr/>
            <p:nvPr/>
          </p:nvSpPr>
          <p:spPr>
            <a:xfrm>
              <a:off x="7096565" y="1403559"/>
              <a:ext cx="135504" cy="122714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9138949" y="1590859"/>
              <a:ext cx="2421460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400">
                <a:defRPr/>
              </a:pPr>
              <a:r>
                <a:rPr kumimoji="1"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2021 - 2030</a:t>
              </a:r>
              <a:endParaRPr kumimoji="1"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>
                <a:defRPr/>
              </a:pPr>
              <a:r>
                <a:rPr kumimoji="1" lang="zh-CN" altLang="en-US" sz="12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集约化</a:t>
              </a:r>
              <a:r>
                <a:rPr kumimoji="1" lang="en-US" altLang="zh-CN" sz="12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kumimoji="1" lang="zh-CN" altLang="en-US" sz="12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泛在化，无处不在无所不算的融合计算基础设施</a:t>
              </a:r>
              <a:endParaRPr kumimoji="1" lang="en-US" altLang="zh-CN" sz="1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9849578" y="1011036"/>
              <a:ext cx="95410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>
                <a:defRPr/>
              </a:pPr>
              <a:r>
                <a:rPr kumimoji="1" lang="zh-CN" altLang="en-US" sz="2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下一代</a:t>
              </a:r>
              <a:endPara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Oval 19"/>
            <p:cNvSpPr/>
            <p:nvPr/>
          </p:nvSpPr>
          <p:spPr>
            <a:xfrm>
              <a:off x="10283616" y="1403559"/>
              <a:ext cx="135504" cy="122714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en-US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41853" y="2278905"/>
              <a:ext cx="11256319" cy="3914070"/>
              <a:chOff x="-82455" y="1872752"/>
              <a:chExt cx="11547380" cy="4356721"/>
            </a:xfrm>
          </p:grpSpPr>
          <p:sp>
            <p:nvSpPr>
              <p:cNvPr id="95" name="五边形 94"/>
              <p:cNvSpPr/>
              <p:nvPr/>
            </p:nvSpPr>
            <p:spPr>
              <a:xfrm>
                <a:off x="-82455" y="4097846"/>
                <a:ext cx="8913464" cy="972000"/>
              </a:xfrm>
              <a:prstGeom prst="homePlate">
                <a:avLst>
                  <a:gd name="adj" fmla="val 29976"/>
                </a:avLst>
              </a:prstGeom>
              <a:gradFill>
                <a:gsLst>
                  <a:gs pos="0">
                    <a:srgbClr val="0070C0">
                      <a:alpha val="0"/>
                    </a:srgbClr>
                  </a:gs>
                  <a:gs pos="99000">
                    <a:srgbClr val="0070C0">
                      <a:alpha val="15000"/>
                    </a:srgbClr>
                  </a:gs>
                </a:gsLst>
                <a:lin ang="0" scaled="0"/>
              </a:gradFill>
              <a:ln>
                <a:gradFill>
                  <a:gsLst>
                    <a:gs pos="96000">
                      <a:srgbClr val="0070C0">
                        <a:alpha val="0"/>
                      </a:srgbClr>
                    </a:gs>
                    <a:gs pos="99000">
                      <a:srgbClr val="0070C0">
                        <a:alpha val="50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defTabSz="914400">
                  <a:defRPr/>
                </a:pPr>
                <a:endParaRPr kumimoji="1" lang="zh-CN" altLang="en-US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" name="五边形 95"/>
              <p:cNvSpPr/>
              <p:nvPr/>
            </p:nvSpPr>
            <p:spPr>
              <a:xfrm>
                <a:off x="900115" y="5229696"/>
                <a:ext cx="7930894" cy="972000"/>
              </a:xfrm>
              <a:prstGeom prst="homePlate">
                <a:avLst>
                  <a:gd name="adj" fmla="val 29066"/>
                </a:avLst>
              </a:prstGeom>
              <a:gradFill>
                <a:gsLst>
                  <a:gs pos="0">
                    <a:srgbClr val="0070C0">
                      <a:alpha val="0"/>
                    </a:srgbClr>
                  </a:gs>
                  <a:gs pos="99000">
                    <a:srgbClr val="0070C0">
                      <a:alpha val="15000"/>
                    </a:srgbClr>
                  </a:gs>
                </a:gsLst>
                <a:lin ang="0" scaled="0"/>
              </a:gradFill>
              <a:ln>
                <a:gradFill>
                  <a:gsLst>
                    <a:gs pos="96000">
                      <a:srgbClr val="0070C0">
                        <a:alpha val="0"/>
                      </a:srgbClr>
                    </a:gs>
                    <a:gs pos="99000">
                      <a:srgbClr val="0070C0">
                        <a:alpha val="50000"/>
                      </a:srgb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defTabSz="914400">
                  <a:defRPr/>
                </a:pPr>
                <a:endParaRPr kumimoji="1" lang="zh-CN" altLang="en-US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圆角矩形 32"/>
              <p:cNvSpPr/>
              <p:nvPr/>
            </p:nvSpPr>
            <p:spPr>
              <a:xfrm>
                <a:off x="9108004" y="1892151"/>
                <a:ext cx="2356921" cy="4311777"/>
              </a:xfrm>
              <a:prstGeom prst="roundRect">
                <a:avLst>
                  <a:gd name="adj" fmla="val 5482"/>
                </a:avLst>
              </a:prstGeom>
              <a:solidFill>
                <a:srgbClr val="0070C0">
                  <a:alpha val="5000"/>
                </a:srgbClr>
              </a:solidFill>
              <a:ln cap="rnd">
                <a:solidFill>
                  <a:srgbClr val="0070C0">
                    <a:alpha val="40000"/>
                  </a:srgb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defTabSz="914400">
                  <a:defRPr/>
                </a:pPr>
                <a:endParaRPr kumimoji="1" lang="zh-CN" altLang="en-US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49" name="图片 148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9349137" y="4606903"/>
                <a:ext cx="1874655" cy="1192411"/>
              </a:xfrm>
              <a:prstGeom prst="roundRect">
                <a:avLst>
                  <a:gd name="adj" fmla="val 7948"/>
                </a:avLst>
              </a:prstGeom>
              <a:noFill/>
              <a:ln w="25400" cap="sq">
                <a:noFill/>
                <a:miter lim="800000"/>
                <a:headEnd/>
                <a:tailEnd/>
              </a:ln>
              <a:effectLst/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contourClr>
                  <a:srgbClr val="FFFFFF"/>
                </a:contourClr>
              </a:sp3d>
            </p:spPr>
          </p:pic>
          <p:pic>
            <p:nvPicPr>
              <p:cNvPr id="150" name="图片 149"/>
              <p:cNvPicPr/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349137" y="2355502"/>
                <a:ext cx="1874655" cy="1188000"/>
              </a:xfrm>
              <a:prstGeom prst="roundRect">
                <a:avLst>
                  <a:gd name="adj" fmla="val 7948"/>
                </a:avLst>
              </a:prstGeom>
              <a:noFill/>
              <a:ln w="25400" cap="sq">
                <a:noFill/>
                <a:miter lim="800000"/>
                <a:headEnd/>
                <a:tailEnd/>
              </a:ln>
              <a:effectLst/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contourClr>
                  <a:srgbClr val="FFFFFF"/>
                </a:contourClr>
              </a:sp3d>
            </p:spPr>
          </p:pic>
          <p:sp>
            <p:nvSpPr>
              <p:cNvPr id="151" name="矩形 150"/>
              <p:cNvSpPr/>
              <p:nvPr/>
            </p:nvSpPr>
            <p:spPr>
              <a:xfrm>
                <a:off x="9226958" y="3721259"/>
                <a:ext cx="2119012" cy="7605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400">
                  <a:lnSpc>
                    <a:spcPct val="80000"/>
                  </a:lnSpc>
                  <a:defRPr/>
                </a:pPr>
                <a:r>
                  <a:rPr kumimoji="1" lang="zh-CN" altLang="en-US" sz="1600" b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万物互连</a:t>
                </a:r>
                <a:endParaRPr kumimoji="1" lang="en-US" altLang="zh-CN" sz="1600" b="1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914400">
                  <a:lnSpc>
                    <a:spcPct val="80000"/>
                  </a:lnSpc>
                  <a:defRPr/>
                </a:pPr>
                <a:r>
                  <a:rPr kumimoji="1" lang="en-US" altLang="zh-CN" sz="1600" b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</a:t>
                </a:r>
                <a:endParaRPr kumimoji="1" lang="en-US" altLang="zh-CN" sz="1600" b="1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914400">
                  <a:lnSpc>
                    <a:spcPct val="80000"/>
                  </a:lnSpc>
                  <a:defRPr/>
                </a:pPr>
                <a:r>
                  <a:rPr kumimoji="1" lang="zh-CN" altLang="en-US" sz="1600" b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集约泛在融合计算</a:t>
                </a:r>
                <a:endParaRPr kumimoji="1" lang="zh-CN" altLang="en-US" sz="1600" b="1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2" name="GPT-2"/>
              <p:cNvSpPr txBox="1"/>
              <p:nvPr/>
            </p:nvSpPr>
            <p:spPr>
              <a:xfrm>
                <a:off x="1178196" y="2258246"/>
                <a:ext cx="552536" cy="239809"/>
              </a:xfrm>
              <a:prstGeom prst="rect">
                <a:avLst/>
              </a:prstGeom>
              <a:noFill/>
              <a:ln w="50800" cap="flat">
                <a:noFill/>
                <a:miter lim="400000"/>
              </a:ln>
              <a:effectLst/>
            </p:spPr>
            <p:txBody>
              <a:bodyPr wrap="none" lIns="0" tIns="0" rIns="0" bIns="0" numCol="1" anchor="ctr">
                <a:spAutoFit/>
              </a:bodyPr>
              <a:lstStyle>
                <a:lvl1pPr algn="ctr" defTabSz="1693545">
                  <a:defRPr sz="4400" b="1">
                    <a:solidFill>
                      <a:srgbClr val="FCC800"/>
                    </a:solidFill>
                    <a:latin typeface="HarmonyOS Sans SC"/>
                    <a:ea typeface="HarmonyOS Sans SC"/>
                    <a:cs typeface="HarmonyOS Sans SC"/>
                    <a:sym typeface="HarmonyOS Sans SC"/>
                  </a:defRPr>
                </a:lvl1pPr>
              </a:lstStyle>
              <a:p>
                <a:pPr algn="r" hangingPunct="0">
                  <a:defRPr/>
                </a:pPr>
                <a:r>
                  <a:rPr lang="zh-CN" altLang="en-US" sz="1400" kern="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巨型机</a:t>
                </a:r>
                <a:endParaRPr lang="zh-CN" altLang="en-US" sz="14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5" name="GPT-2"/>
              <p:cNvSpPr txBox="1"/>
              <p:nvPr/>
            </p:nvSpPr>
            <p:spPr>
              <a:xfrm>
                <a:off x="1178196" y="3365183"/>
                <a:ext cx="552536" cy="239809"/>
              </a:xfrm>
              <a:prstGeom prst="rect">
                <a:avLst/>
              </a:prstGeom>
              <a:noFill/>
              <a:ln w="50800" cap="flat">
                <a:noFill/>
                <a:miter lim="400000"/>
              </a:ln>
              <a:effectLst/>
            </p:spPr>
            <p:txBody>
              <a:bodyPr wrap="none" lIns="0" tIns="0" rIns="0" bIns="0" numCol="1" anchor="ctr">
                <a:spAutoFit/>
              </a:bodyPr>
              <a:lstStyle>
                <a:lvl1pPr algn="ctr" defTabSz="1693545">
                  <a:defRPr sz="4400" b="1">
                    <a:solidFill>
                      <a:srgbClr val="FCC800"/>
                    </a:solidFill>
                    <a:latin typeface="HarmonyOS Sans SC"/>
                    <a:ea typeface="HarmonyOS Sans SC"/>
                    <a:cs typeface="HarmonyOS Sans SC"/>
                    <a:sym typeface="HarmonyOS Sans SC"/>
                  </a:defRPr>
                </a:lvl1pPr>
              </a:lstStyle>
              <a:p>
                <a:pPr algn="r" hangingPunct="0">
                  <a:defRPr/>
                </a:pPr>
                <a:r>
                  <a:rPr lang="zh-CN" altLang="en-US" sz="1400" kern="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大型机</a:t>
                </a:r>
                <a:endParaRPr lang="zh-CN" altLang="en-US" sz="14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9" name="GPT-2"/>
              <p:cNvSpPr txBox="1"/>
              <p:nvPr/>
            </p:nvSpPr>
            <p:spPr>
              <a:xfrm>
                <a:off x="1178196" y="4466173"/>
                <a:ext cx="552536" cy="239809"/>
              </a:xfrm>
              <a:prstGeom prst="rect">
                <a:avLst/>
              </a:prstGeom>
              <a:noFill/>
              <a:ln w="50800" cap="flat">
                <a:noFill/>
                <a:miter lim="400000"/>
              </a:ln>
              <a:effectLst/>
            </p:spPr>
            <p:txBody>
              <a:bodyPr wrap="none" lIns="0" tIns="0" rIns="0" bIns="0" numCol="1" anchor="ctr">
                <a:spAutoFit/>
              </a:bodyPr>
              <a:lstStyle>
                <a:lvl1pPr algn="ctr" defTabSz="1693545">
                  <a:defRPr sz="4400" b="1">
                    <a:solidFill>
                      <a:srgbClr val="FCC800"/>
                    </a:solidFill>
                    <a:latin typeface="HarmonyOS Sans SC"/>
                    <a:ea typeface="HarmonyOS Sans SC"/>
                    <a:cs typeface="HarmonyOS Sans SC"/>
                    <a:sym typeface="HarmonyOS Sans SC"/>
                  </a:defRPr>
                </a:lvl1pPr>
              </a:lstStyle>
              <a:p>
                <a:pPr algn="r" hangingPunct="0">
                  <a:defRPr/>
                </a:pPr>
                <a:r>
                  <a:rPr lang="zh-CN" altLang="en-US" sz="1400" kern="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小型机</a:t>
                </a:r>
                <a:endParaRPr lang="zh-CN" altLang="en-US" sz="14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9" name="GPT-2"/>
              <p:cNvSpPr txBox="1"/>
              <p:nvPr/>
            </p:nvSpPr>
            <p:spPr>
              <a:xfrm>
                <a:off x="1192710" y="5559270"/>
                <a:ext cx="552536" cy="317318"/>
              </a:xfrm>
              <a:prstGeom prst="rect">
                <a:avLst/>
              </a:prstGeom>
              <a:noFill/>
              <a:ln w="50800" cap="flat">
                <a:noFill/>
                <a:miter lim="400000"/>
              </a:ln>
              <a:effectLst/>
            </p:spPr>
            <p:txBody>
              <a:bodyPr wrap="none" lIns="0" tIns="0" rIns="0" bIns="0" numCol="1" anchor="ctr">
                <a:spAutoFit/>
              </a:bodyPr>
              <a:lstStyle>
                <a:lvl1pPr algn="ctr" defTabSz="1693545">
                  <a:defRPr sz="4400" b="1">
                    <a:solidFill>
                      <a:srgbClr val="FCC800"/>
                    </a:solidFill>
                    <a:latin typeface="HarmonyOS Sans SC"/>
                    <a:ea typeface="HarmonyOS Sans SC"/>
                    <a:cs typeface="HarmonyOS Sans SC"/>
                    <a:sym typeface="HarmonyOS Sans SC"/>
                  </a:defRPr>
                </a:lvl1pPr>
              </a:lstStyle>
              <a:p>
                <a:pPr algn="r" hangingPunct="0">
                  <a:lnSpc>
                    <a:spcPct val="150000"/>
                  </a:lnSpc>
                  <a:defRPr/>
                </a:pPr>
                <a:r>
                  <a:rPr lang="zh-CN" altLang="en-US" sz="1400" kern="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微型机</a:t>
                </a:r>
                <a:endParaRPr lang="zh-CN" altLang="en-US" sz="14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grpSp>
            <p:nvGrpSpPr>
              <p:cNvPr id="30" name="组 29"/>
              <p:cNvGrpSpPr/>
              <p:nvPr/>
            </p:nvGrpSpPr>
            <p:grpSpPr>
              <a:xfrm>
                <a:off x="2053177" y="1964151"/>
                <a:ext cx="965294" cy="828000"/>
                <a:chOff x="2302217" y="2081764"/>
                <a:chExt cx="965294" cy="828000"/>
              </a:xfrm>
            </p:grpSpPr>
            <p:pic>
              <p:nvPicPr>
                <p:cNvPr id="142" name="Picture 6" descr="https://www.sinaimg.cn/IT/cr/2011/0613/185699741.jpg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29030" y="2081764"/>
                  <a:ext cx="936000" cy="828000"/>
                </a:xfrm>
                <a:prstGeom prst="roundRect">
                  <a:avLst>
                    <a:gd name="adj" fmla="val 7948"/>
                  </a:avLst>
                </a:prstGeom>
                <a:noFill/>
                <a:ln w="25400" cap="sq">
                  <a:noFill/>
                  <a:miter lim="800000"/>
                  <a:headEnd/>
                  <a:tailEnd/>
                </a:ln>
                <a:effectLst/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contourClr>
                    <a:srgbClr val="FFFFFF"/>
                  </a:contourClr>
                </a:sp3d>
              </p:spPr>
            </p:pic>
            <p:sp>
              <p:nvSpPr>
                <p:cNvPr id="143" name="矩形 142"/>
                <p:cNvSpPr/>
                <p:nvPr/>
              </p:nvSpPr>
              <p:spPr>
                <a:xfrm>
                  <a:off x="2302217" y="2735686"/>
                  <a:ext cx="965294" cy="137034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algn="r" defTabSz="914400">
                    <a:defRPr/>
                  </a:pPr>
                  <a:r>
                    <a:rPr lang="en-US" altLang="zh-CN" sz="80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ENIAC</a:t>
                  </a:r>
                  <a:r>
                    <a:rPr lang="zh-CN" altLang="en-US" sz="80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，计算机诞生</a:t>
                  </a:r>
                  <a:endParaRPr lang="zh-CN" altLang="en-US" sz="8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31" name="组 30"/>
              <p:cNvGrpSpPr/>
              <p:nvPr/>
            </p:nvGrpSpPr>
            <p:grpSpPr>
              <a:xfrm>
                <a:off x="4243221" y="1971553"/>
                <a:ext cx="836010" cy="813196"/>
                <a:chOff x="4492261" y="2089166"/>
                <a:chExt cx="836010" cy="813196"/>
              </a:xfrm>
            </p:grpSpPr>
            <p:pic>
              <p:nvPicPr>
                <p:cNvPr id="144" name="Picture 2" descr="https://pic1.zhimg.com/80/v2-181cdd917e7ebe3018a5325833518c00_1440w.jp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92261" y="2089166"/>
                  <a:ext cx="836010" cy="813196"/>
                </a:xfrm>
                <a:prstGeom prst="roundRect">
                  <a:avLst>
                    <a:gd name="adj" fmla="val 7948"/>
                  </a:avLst>
                </a:prstGeom>
                <a:noFill/>
                <a:ln w="25400" cap="sq">
                  <a:noFill/>
                  <a:miter lim="800000"/>
                  <a:headEnd/>
                  <a:tailEnd/>
                </a:ln>
                <a:effectLst/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contourClr>
                    <a:srgbClr val="FFFFFF"/>
                  </a:contourClr>
                </a:sp3d>
              </p:spPr>
            </p:pic>
            <p:sp>
              <p:nvSpPr>
                <p:cNvPr id="145" name="矩形 144"/>
                <p:cNvSpPr/>
                <p:nvPr/>
              </p:nvSpPr>
              <p:spPr>
                <a:xfrm>
                  <a:off x="4552855" y="2697507"/>
                  <a:ext cx="697248" cy="171291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algn="r" defTabSz="914400">
                    <a:defRPr/>
                  </a:pPr>
                  <a:r>
                    <a:rPr lang="en-US" altLang="zh-CN" sz="100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Cray-1</a:t>
                  </a:r>
                  <a:r>
                    <a:rPr lang="zh-CN" altLang="en-US" sz="100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诞生</a:t>
                  </a:r>
                  <a:endParaRPr lang="zh-CN" altLang="en-US" sz="1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32" name="组 31"/>
              <p:cNvGrpSpPr/>
              <p:nvPr/>
            </p:nvGrpSpPr>
            <p:grpSpPr>
              <a:xfrm>
                <a:off x="6668407" y="1964151"/>
                <a:ext cx="1019958" cy="828969"/>
                <a:chOff x="6917447" y="2081764"/>
                <a:chExt cx="1019958" cy="828969"/>
              </a:xfrm>
            </p:grpSpPr>
            <p:pic>
              <p:nvPicPr>
                <p:cNvPr id="147" name="图片 146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917447" y="2081764"/>
                  <a:ext cx="1019958" cy="828000"/>
                </a:xfrm>
                <a:prstGeom prst="roundRect">
                  <a:avLst>
                    <a:gd name="adj" fmla="val 7948"/>
                  </a:avLst>
                </a:prstGeom>
                <a:noFill/>
                <a:ln w="25400" cap="sq">
                  <a:noFill/>
                  <a:miter lim="800000"/>
                  <a:headEnd/>
                  <a:tailEnd/>
                </a:ln>
                <a:effectLst/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contourClr>
                    <a:srgbClr val="FFFFFF"/>
                  </a:contourClr>
                </a:sp3d>
              </p:spPr>
            </p:pic>
            <p:sp>
              <p:nvSpPr>
                <p:cNvPr id="148" name="矩形 147"/>
                <p:cNvSpPr/>
                <p:nvPr/>
              </p:nvSpPr>
              <p:spPr>
                <a:xfrm>
                  <a:off x="7013025" y="2551021"/>
                  <a:ext cx="828804" cy="359712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algn="ctr" defTabSz="914400">
                    <a:defRPr/>
                  </a:pPr>
                  <a:r>
                    <a:rPr lang="zh-CN" altLang="en-US" sz="105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数据中心</a:t>
                  </a:r>
                  <a:r>
                    <a:rPr lang="en-US" altLang="zh-CN" sz="105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&amp;</a:t>
                  </a:r>
                  <a:endParaRPr lang="en-US" altLang="zh-CN" sz="105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  <a:p>
                  <a:pPr algn="ctr" defTabSz="914400">
                    <a:defRPr/>
                  </a:pPr>
                  <a:r>
                    <a:rPr lang="zh-CN" altLang="en-US" sz="105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集群技术诞生</a:t>
                  </a:r>
                  <a:endParaRPr lang="zh-CN" altLang="en-US" sz="105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9" name="组 28"/>
              <p:cNvGrpSpPr/>
              <p:nvPr/>
            </p:nvGrpSpPr>
            <p:grpSpPr>
              <a:xfrm>
                <a:off x="2614104" y="3071087"/>
                <a:ext cx="936000" cy="828000"/>
                <a:chOff x="2863144" y="3188700"/>
                <a:chExt cx="936000" cy="828000"/>
              </a:xfrm>
            </p:grpSpPr>
            <p:pic>
              <p:nvPicPr>
                <p:cNvPr id="138" name="图片 137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63144" y="3188700"/>
                  <a:ext cx="936000" cy="828000"/>
                </a:xfrm>
                <a:prstGeom prst="roundRect">
                  <a:avLst>
                    <a:gd name="adj" fmla="val 7948"/>
                  </a:avLst>
                </a:prstGeom>
                <a:noFill/>
                <a:ln w="25400" cap="sq">
                  <a:noFill/>
                  <a:miter lim="800000"/>
                  <a:headEnd/>
                  <a:tailEnd/>
                </a:ln>
                <a:effectLst/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contourClr>
                    <a:srgbClr val="FFFFFF"/>
                  </a:contourClr>
                </a:sp3d>
              </p:spPr>
            </p:pic>
            <p:sp>
              <p:nvSpPr>
                <p:cNvPr id="139" name="矩形 138"/>
                <p:cNvSpPr/>
                <p:nvPr/>
              </p:nvSpPr>
              <p:spPr>
                <a:xfrm>
                  <a:off x="2976261" y="3827417"/>
                  <a:ext cx="692316" cy="171291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algn="r" defTabSz="914400">
                    <a:defRPr/>
                  </a:pPr>
                  <a:r>
                    <a:rPr lang="en-US" altLang="zh-CN" sz="100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IBM S/360</a:t>
                  </a:r>
                  <a:endParaRPr lang="zh-CN" altLang="en-US" sz="1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8" name="组 27"/>
              <p:cNvGrpSpPr/>
              <p:nvPr/>
            </p:nvGrpSpPr>
            <p:grpSpPr>
              <a:xfrm>
                <a:off x="4974116" y="3071087"/>
                <a:ext cx="936000" cy="828000"/>
                <a:chOff x="5223156" y="3188700"/>
                <a:chExt cx="936000" cy="828000"/>
              </a:xfrm>
            </p:grpSpPr>
            <p:pic>
              <p:nvPicPr>
                <p:cNvPr id="17" name="图片 16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23156" y="3188700"/>
                  <a:ext cx="936000" cy="828000"/>
                </a:xfrm>
                <a:prstGeom prst="roundRect">
                  <a:avLst>
                    <a:gd name="adj" fmla="val 7948"/>
                  </a:avLst>
                </a:prstGeom>
                <a:noFill/>
                <a:ln w="25400" cap="sq">
                  <a:noFill/>
                  <a:miter lim="800000"/>
                  <a:headEnd/>
                  <a:tailEnd/>
                </a:ln>
                <a:effectLst/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contourClr>
                    <a:srgbClr val="FFFFFF"/>
                  </a:contourClr>
                </a:sp3d>
              </p:spPr>
            </p:pic>
            <p:sp>
              <p:nvSpPr>
                <p:cNvPr id="141" name="矩形 140"/>
                <p:cNvSpPr/>
                <p:nvPr/>
              </p:nvSpPr>
              <p:spPr>
                <a:xfrm>
                  <a:off x="5353975" y="3824217"/>
                  <a:ext cx="657782" cy="171291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algn="r" defTabSz="914400">
                    <a:defRPr/>
                  </a:pPr>
                  <a:r>
                    <a:rPr lang="en-US" altLang="zh-CN" sz="100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IBM Z</a:t>
                  </a:r>
                  <a:r>
                    <a:rPr lang="zh-CN" altLang="en-US" sz="100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系列</a:t>
                  </a:r>
                  <a:endParaRPr lang="zh-CN" altLang="en-US" sz="1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1" name="组 20"/>
              <p:cNvGrpSpPr/>
              <p:nvPr/>
            </p:nvGrpSpPr>
            <p:grpSpPr>
              <a:xfrm>
                <a:off x="5900433" y="4172078"/>
                <a:ext cx="936000" cy="828000"/>
                <a:chOff x="6096000" y="4289691"/>
                <a:chExt cx="936000" cy="828000"/>
              </a:xfrm>
            </p:grpSpPr>
            <p:pic>
              <p:nvPicPr>
                <p:cNvPr id="136" name="图片 135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96000" y="4289691"/>
                  <a:ext cx="936000" cy="828000"/>
                </a:xfrm>
                <a:prstGeom prst="roundRect">
                  <a:avLst>
                    <a:gd name="adj" fmla="val 7948"/>
                  </a:avLst>
                </a:prstGeom>
                <a:noFill/>
                <a:ln w="25400" cap="sq">
                  <a:noFill/>
                  <a:miter lim="800000"/>
                  <a:headEnd/>
                  <a:tailEnd/>
                </a:ln>
                <a:effectLst/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contourClr>
                    <a:srgbClr val="FFFFFF"/>
                  </a:contourClr>
                </a:sp3d>
              </p:spPr>
            </p:pic>
            <p:sp>
              <p:nvSpPr>
                <p:cNvPr id="137" name="矩形 136"/>
                <p:cNvSpPr/>
                <p:nvPr/>
              </p:nvSpPr>
              <p:spPr>
                <a:xfrm>
                  <a:off x="6118921" y="4927660"/>
                  <a:ext cx="868273" cy="171291"/>
                </a:xfrm>
                <a:prstGeom prst="rect">
                  <a:avLst/>
                </a:prstGeom>
                <a:effectLst>
                  <a:outerShdw dist="12700" algn="tl" rotWithShape="0">
                    <a:prstClr val="black">
                      <a:alpha val="50000"/>
                    </a:prstClr>
                  </a:outerShdw>
                </a:effectLst>
              </p:spPr>
              <p:txBody>
                <a:bodyPr wrap="none" lIns="0" tIns="0" rIns="0" bIns="0">
                  <a:spAutoFit/>
                </a:bodyPr>
                <a:lstStyle/>
                <a:p>
                  <a:pPr algn="r" defTabSz="914400">
                    <a:defRPr/>
                  </a:pPr>
                  <a:r>
                    <a:rPr lang="en-US" altLang="zh-CN" sz="100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IBM AS/400e</a:t>
                  </a:r>
                  <a:endParaRPr lang="zh-CN" altLang="en-US" sz="1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pic>
            <p:nvPicPr>
              <p:cNvPr id="15" name="图片 1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74116" y="5303928"/>
                <a:ext cx="1018514" cy="828000"/>
              </a:xfrm>
              <a:prstGeom prst="roundRect">
                <a:avLst>
                  <a:gd name="adj" fmla="val 7948"/>
                </a:avLst>
              </a:prstGeom>
              <a:noFill/>
              <a:ln w="25400" cap="sq">
                <a:noFill/>
                <a:miter lim="800000"/>
                <a:headEnd/>
                <a:tailEnd/>
              </a:ln>
              <a:effectLst/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contourClr>
                  <a:srgbClr val="FFFFFF"/>
                </a:contourClr>
              </a:sp3d>
            </p:spPr>
          </p:pic>
          <p:pic>
            <p:nvPicPr>
              <p:cNvPr id="78" name="图片 77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13960" y="5303928"/>
                <a:ext cx="1128853" cy="828000"/>
              </a:xfrm>
              <a:prstGeom prst="roundRect">
                <a:avLst>
                  <a:gd name="adj" fmla="val 7948"/>
                </a:avLst>
              </a:prstGeom>
              <a:noFill/>
              <a:ln w="25400" cap="sq">
                <a:noFill/>
                <a:miter lim="800000"/>
                <a:headEnd/>
                <a:tailEnd/>
              </a:ln>
              <a:effectLst/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contourClr>
                  <a:srgbClr val="FFFFFF"/>
                </a:contourClr>
              </a:sp3d>
            </p:spPr>
          </p:pic>
          <p:grpSp>
            <p:nvGrpSpPr>
              <p:cNvPr id="22" name="组 21"/>
              <p:cNvGrpSpPr/>
              <p:nvPr/>
            </p:nvGrpSpPr>
            <p:grpSpPr>
              <a:xfrm>
                <a:off x="3655722" y="4172078"/>
                <a:ext cx="936000" cy="828000"/>
                <a:chOff x="3904762" y="4289691"/>
                <a:chExt cx="936000" cy="828000"/>
              </a:xfrm>
            </p:grpSpPr>
            <p:pic>
              <p:nvPicPr>
                <p:cNvPr id="134" name="图片 133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904762" y="4289691"/>
                  <a:ext cx="936000" cy="828000"/>
                </a:xfrm>
                <a:prstGeom prst="roundRect">
                  <a:avLst>
                    <a:gd name="adj" fmla="val 7948"/>
                  </a:avLst>
                </a:prstGeom>
                <a:noFill/>
                <a:ln w="25400" cap="sq">
                  <a:noFill/>
                  <a:miter lim="800000"/>
                  <a:headEnd/>
                  <a:tailEnd/>
                </a:ln>
                <a:effectLst/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contourClr>
                    <a:srgbClr val="FFFFFF"/>
                  </a:contourClr>
                </a:sp3d>
              </p:spPr>
            </p:pic>
            <p:sp>
              <p:nvSpPr>
                <p:cNvPr id="135" name="矩形 134"/>
                <p:cNvSpPr/>
                <p:nvPr/>
              </p:nvSpPr>
              <p:spPr>
                <a:xfrm>
                  <a:off x="4001864" y="4925417"/>
                  <a:ext cx="723560" cy="171291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algn="r" defTabSz="914400">
                    <a:defRPr/>
                  </a:pPr>
                  <a:r>
                    <a:rPr lang="en-US" altLang="zh-CN" sz="1000" b="1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DEC PDP-8</a:t>
                  </a:r>
                  <a:endParaRPr lang="zh-CN" altLang="en-US" sz="1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" name="矩形 2"/>
              <p:cNvSpPr/>
              <p:nvPr/>
            </p:nvSpPr>
            <p:spPr>
              <a:xfrm>
                <a:off x="7663889" y="2148330"/>
                <a:ext cx="926155" cy="5823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>
                  <a:defRPr/>
                </a:pPr>
                <a:r>
                  <a:rPr lang="zh-CN" altLang="en-US" sz="1400" b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算力摸高</a:t>
                </a:r>
                <a:endParaRPr lang="en-US" altLang="zh-CN" sz="1400" b="1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  <a:p>
                <a:pPr algn="ctr" defTabSz="914400">
                  <a:defRPr/>
                </a:pPr>
                <a:r>
                  <a:rPr lang="zh-CN" altLang="en-US" sz="1400" b="1" kern="0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主赛道</a:t>
                </a:r>
                <a:endParaRPr lang="zh-CN" altLang="en-US" sz="140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5268495" y="5831259"/>
                <a:ext cx="485114" cy="17129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 defTabSz="914400">
                  <a:defRPr/>
                </a:pPr>
                <a:r>
                  <a:rPr lang="en-US" altLang="zh-CN" sz="1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IBM PC</a:t>
                </a:r>
                <a:endParaRPr lang="zh-CN" altLang="en-US" sz="1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5" name="组合 4"/>
              <p:cNvGrpSpPr/>
              <p:nvPr/>
            </p:nvGrpSpPr>
            <p:grpSpPr>
              <a:xfrm>
                <a:off x="376571" y="1872752"/>
                <a:ext cx="663325" cy="4356721"/>
                <a:chOff x="278256" y="1728320"/>
                <a:chExt cx="656757" cy="4425694"/>
              </a:xfrm>
            </p:grpSpPr>
            <p:grpSp>
              <p:nvGrpSpPr>
                <p:cNvPr id="65" name="组合 64"/>
                <p:cNvGrpSpPr/>
                <p:nvPr/>
              </p:nvGrpSpPr>
              <p:grpSpPr>
                <a:xfrm>
                  <a:off x="278256" y="1728320"/>
                  <a:ext cx="378002" cy="4425694"/>
                  <a:chOff x="1203553" y="1210296"/>
                  <a:chExt cx="583340" cy="5355088"/>
                </a:xfrm>
              </p:grpSpPr>
              <p:sp>
                <p:nvSpPr>
                  <p:cNvPr id="72" name="等腰三角形 71"/>
                  <p:cNvSpPr/>
                  <p:nvPr/>
                </p:nvSpPr>
                <p:spPr>
                  <a:xfrm rot="10800000">
                    <a:off x="1203553" y="1210296"/>
                    <a:ext cx="583340" cy="5355088"/>
                  </a:xfrm>
                  <a:prstGeom prst="triangle">
                    <a:avLst/>
                  </a:prstGeom>
                  <a:gradFill flip="none" rotWithShape="1">
                    <a:gsLst>
                      <a:gs pos="0">
                        <a:schemeClr val="accent1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accent1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accent1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 dirty="0">
                      <a:solidFill>
                        <a:schemeClr val="tx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73" name="矩形 72"/>
                  <p:cNvSpPr/>
                  <p:nvPr/>
                </p:nvSpPr>
                <p:spPr>
                  <a:xfrm>
                    <a:off x="1274046" y="2485041"/>
                    <a:ext cx="435843" cy="1473810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zh-CN" altLang="en-US" sz="16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计算性能</a:t>
                    </a:r>
                    <a:endParaRPr lang="zh-CN" altLang="en-US" sz="1600" dirty="0">
                      <a:solidFill>
                        <a:schemeClr val="tx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66" name="组合 65"/>
                <p:cNvGrpSpPr/>
                <p:nvPr/>
              </p:nvGrpSpPr>
              <p:grpSpPr>
                <a:xfrm>
                  <a:off x="535542" y="1728320"/>
                  <a:ext cx="399471" cy="4425694"/>
                  <a:chOff x="1742377" y="1210296"/>
                  <a:chExt cx="583340" cy="5355088"/>
                </a:xfrm>
              </p:grpSpPr>
              <p:sp>
                <p:nvSpPr>
                  <p:cNvPr id="67" name="等腰三角形 66"/>
                  <p:cNvSpPr/>
                  <p:nvPr/>
                </p:nvSpPr>
                <p:spPr>
                  <a:xfrm>
                    <a:off x="1742377" y="1210296"/>
                    <a:ext cx="583340" cy="5355088"/>
                  </a:xfrm>
                  <a:prstGeom prst="triangle">
                    <a:avLst/>
                  </a:prstGeom>
                  <a:gradFill flip="none" rotWithShape="1">
                    <a:gsLst>
                      <a:gs pos="0">
                        <a:schemeClr val="accent5">
                          <a:lumMod val="60000"/>
                          <a:lumOff val="40000"/>
                          <a:shade val="30000"/>
                          <a:satMod val="115000"/>
                        </a:schemeClr>
                      </a:gs>
                      <a:gs pos="50000">
                        <a:schemeClr val="accent5">
                          <a:lumMod val="60000"/>
                          <a:lumOff val="40000"/>
                          <a:shade val="67500"/>
                          <a:satMod val="115000"/>
                        </a:schemeClr>
                      </a:gs>
                      <a:gs pos="100000">
                        <a:schemeClr val="accent5">
                          <a:lumMod val="60000"/>
                          <a:lumOff val="40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68" name="矩形 67"/>
                  <p:cNvSpPr/>
                  <p:nvPr/>
                </p:nvSpPr>
                <p:spPr>
                  <a:xfrm>
                    <a:off x="1792429" y="4374980"/>
                    <a:ext cx="506763" cy="1473810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zh-CN" altLang="en-US" sz="16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部署规模</a:t>
                    </a:r>
                    <a:endParaRPr lang="zh-CN" altLang="en-US" sz="1600" dirty="0">
                      <a:solidFill>
                        <a:schemeClr val="tx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cxnSp>
            <p:nvCxnSpPr>
              <p:cNvPr id="74" name="直接箭头连接符 73"/>
              <p:cNvCxnSpPr/>
              <p:nvPr/>
            </p:nvCxnSpPr>
            <p:spPr>
              <a:xfrm>
                <a:off x="1579455" y="2686864"/>
                <a:ext cx="741858" cy="493193"/>
              </a:xfrm>
              <a:prstGeom prst="straightConnector1">
                <a:avLst/>
              </a:prstGeom>
              <a:ln w="60325">
                <a:solidFill>
                  <a:srgbClr val="56C4D2"/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矩形 3"/>
              <p:cNvSpPr/>
              <p:nvPr/>
            </p:nvSpPr>
            <p:spPr>
              <a:xfrm>
                <a:off x="1477838" y="2760720"/>
                <a:ext cx="926155" cy="3425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1400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技术下沉</a:t>
                </a:r>
                <a:endParaRPr lang="zh-CN" altLang="en-US" sz="1400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91" name="直接箭头连接符 90"/>
              <p:cNvCxnSpPr/>
              <p:nvPr/>
            </p:nvCxnSpPr>
            <p:spPr>
              <a:xfrm>
                <a:off x="4336026" y="3791092"/>
                <a:ext cx="741858" cy="493193"/>
              </a:xfrm>
              <a:prstGeom prst="straightConnector1">
                <a:avLst/>
              </a:prstGeom>
              <a:ln w="60325">
                <a:solidFill>
                  <a:srgbClr val="56C4D2"/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矩形 88"/>
              <p:cNvSpPr/>
              <p:nvPr/>
            </p:nvSpPr>
            <p:spPr>
              <a:xfrm>
                <a:off x="4328363" y="3866530"/>
                <a:ext cx="741977" cy="3425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1400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小型化</a:t>
                </a:r>
                <a:endParaRPr lang="zh-CN" altLang="en-US" sz="1400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92" name="直接箭头连接符 91"/>
              <p:cNvCxnSpPr/>
              <p:nvPr/>
            </p:nvCxnSpPr>
            <p:spPr>
              <a:xfrm>
                <a:off x="5584633" y="4900664"/>
                <a:ext cx="741858" cy="493193"/>
              </a:xfrm>
              <a:prstGeom prst="straightConnector1">
                <a:avLst/>
              </a:prstGeom>
              <a:ln w="60325">
                <a:solidFill>
                  <a:srgbClr val="56C4D2"/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矩形 89"/>
              <p:cNvSpPr/>
              <p:nvPr/>
            </p:nvSpPr>
            <p:spPr>
              <a:xfrm>
                <a:off x="5323986" y="4966884"/>
                <a:ext cx="1373447" cy="3425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1400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分散</a:t>
                </a:r>
                <a:r>
                  <a:rPr kumimoji="1" lang="en-US" altLang="zh-CN" sz="1400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kumimoji="1" lang="zh-CN" altLang="en-US" sz="1400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泛在部署</a:t>
                </a:r>
                <a:endParaRPr lang="zh-CN" altLang="en-US" sz="1400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计算产业：计算需求驱动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i="0" dirty="0">
                <a:effectLst/>
                <a:latin typeface="+mj-ea"/>
                <a:ea typeface="+mj-ea"/>
              </a:rPr>
              <a:t>总结与思考</a:t>
            </a:r>
            <a:endParaRPr lang="en-US" altLang="zh-CN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计算产业发展的四个时代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582295" lvl="1" indent="-342900">
              <a:buFont typeface="+mj-lt"/>
              <a:buAutoNum type="arabicPeriod"/>
            </a:pPr>
            <a:r>
              <a:rPr lang="zh-CN" altLang="en-US" dirty="0"/>
              <a:t>奠基时代</a:t>
            </a:r>
            <a:r>
              <a:rPr lang="en-US" altLang="zh-CN" dirty="0"/>
              <a:t>1945~1970 </a:t>
            </a:r>
            <a:r>
              <a:rPr lang="zh-CN" altLang="en-US" dirty="0"/>
              <a:t>：单体算力集中，器件以电子管</a:t>
            </a:r>
            <a:r>
              <a:rPr lang="en-US" altLang="zh-CN" dirty="0"/>
              <a:t>/</a:t>
            </a:r>
            <a:r>
              <a:rPr lang="zh-CN" altLang="en-US" dirty="0"/>
              <a:t>晶体管为主，体积</a:t>
            </a:r>
            <a:r>
              <a:rPr lang="en-US" altLang="zh-CN" dirty="0"/>
              <a:t>&amp;</a:t>
            </a:r>
            <a:r>
              <a:rPr lang="zh-CN" altLang="en-US" dirty="0"/>
              <a:t>耗电大</a:t>
            </a:r>
            <a:endParaRPr lang="en-US" altLang="zh-CN" dirty="0"/>
          </a:p>
          <a:p>
            <a:pPr marL="582295" lvl="1" indent="-342900">
              <a:buFont typeface="+mj-lt"/>
              <a:buAutoNum type="arabicPeriod"/>
            </a:pPr>
            <a:r>
              <a:rPr lang="zh-CN" altLang="en-US" dirty="0"/>
              <a:t>通用架构时代</a:t>
            </a:r>
            <a:r>
              <a:rPr lang="en-US" altLang="zh-CN" dirty="0"/>
              <a:t>1971~1995 </a:t>
            </a:r>
            <a:r>
              <a:rPr lang="zh-CN" altLang="en-US" dirty="0"/>
              <a:t>：大规模集成电路爆发，巨型机算力摸高，小</a:t>
            </a:r>
            <a:r>
              <a:rPr lang="en-US" altLang="zh-CN" dirty="0"/>
              <a:t>/</a:t>
            </a:r>
            <a:r>
              <a:rPr lang="zh-CN" altLang="en-US" dirty="0"/>
              <a:t>微机快速普及</a:t>
            </a:r>
            <a:endParaRPr lang="en-US" altLang="zh-CN" dirty="0"/>
          </a:p>
          <a:p>
            <a:pPr marL="582295" lvl="1" indent="-342900">
              <a:buFont typeface="+mj-lt"/>
              <a:buAutoNum type="arabicPeriod"/>
            </a:pPr>
            <a:r>
              <a:rPr lang="zh-CN" altLang="en-US" dirty="0"/>
              <a:t>互联网云计算时代</a:t>
            </a:r>
            <a:r>
              <a:rPr lang="en-US" altLang="zh-CN" dirty="0"/>
              <a:t>1995~2020</a:t>
            </a:r>
            <a:r>
              <a:rPr lang="zh-CN" altLang="en-US" dirty="0"/>
              <a:t>：“数据中心”出现，应用催生更多算力服务形态和需求</a:t>
            </a:r>
            <a:endParaRPr lang="en-US" altLang="zh-CN" dirty="0"/>
          </a:p>
          <a:p>
            <a:pPr marL="582295" lvl="1" indent="-342900">
              <a:buFont typeface="+mj-lt"/>
              <a:buAutoNum type="arabicPeriod"/>
            </a:pPr>
            <a:r>
              <a:rPr lang="zh-CN" altLang="en-US" dirty="0"/>
              <a:t>未来计算时代：</a:t>
            </a:r>
            <a:r>
              <a:rPr lang="en-US" altLang="zh-CN" dirty="0"/>
              <a:t>2020~2030</a:t>
            </a:r>
            <a:r>
              <a:rPr lang="zh-CN" altLang="en-US" dirty="0"/>
              <a:t>：计算面向集约</a:t>
            </a:r>
            <a:r>
              <a:rPr lang="en-US" altLang="zh-CN" dirty="0"/>
              <a:t>&amp;</a:t>
            </a:r>
            <a:r>
              <a:rPr lang="zh-CN" altLang="en-US" dirty="0"/>
              <a:t>泛在</a:t>
            </a:r>
            <a:r>
              <a:rPr lang="en-US" altLang="zh-CN" dirty="0"/>
              <a:t>&amp;</a:t>
            </a:r>
            <a:r>
              <a:rPr lang="zh-CN" altLang="en-US" dirty="0"/>
              <a:t>融合演进，引领</a:t>
            </a:r>
            <a:r>
              <a:rPr lang="en-US" altLang="zh-CN" dirty="0"/>
              <a:t>K</a:t>
            </a:r>
            <a:r>
              <a:rPr lang="zh-CN" altLang="en-US" dirty="0"/>
              <a:t>型算力需求爆发式发展</a:t>
            </a:r>
            <a:endParaRPr lang="en-US" altLang="zh-CN" dirty="0"/>
          </a:p>
        </p:txBody>
      </p:sp>
      <p:pic>
        <p:nvPicPr>
          <p:cNvPr id="16" name="Picture 2" descr="思考表情包图片-思考表情包模板下载-包图网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512</Words>
  <Application>WPS 演示</Application>
  <PresentationFormat>自定义</PresentationFormat>
  <Paragraphs>92</Paragraphs>
  <Slides>10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10</vt:i4>
      </vt:variant>
    </vt:vector>
  </HeadingPairs>
  <TitlesOfParts>
    <vt:vector size="34" baseType="lpstr">
      <vt:lpstr>Arial</vt:lpstr>
      <vt:lpstr>宋体</vt:lpstr>
      <vt:lpstr>Wingdings</vt:lpstr>
      <vt:lpstr>微软雅黑</vt:lpstr>
      <vt:lpstr>Futura-Medium</vt:lpstr>
      <vt:lpstr>Segoe Print</vt:lpstr>
      <vt:lpstr>华文细黑</vt:lpstr>
      <vt:lpstr>Gill Sans MT</vt:lpstr>
      <vt:lpstr>Calibri</vt:lpstr>
      <vt:lpstr>Lexend</vt:lpstr>
      <vt:lpstr>ACGN-MiaoGB-Flash</vt:lpstr>
      <vt:lpstr>黑体</vt:lpstr>
      <vt:lpstr>FrutigerNext LT Medium</vt:lpstr>
      <vt:lpstr>PingFang SC Semibold</vt:lpstr>
      <vt:lpstr>HarmonyOS Sans SC</vt:lpstr>
      <vt:lpstr>Calibri</vt:lpstr>
      <vt:lpstr>PingFang SC</vt:lpstr>
      <vt:lpstr>Arial Unicode MS</vt:lpstr>
      <vt:lpstr>等线</vt:lpstr>
      <vt:lpstr>封面页_图片版 </vt:lpstr>
      <vt:lpstr>1_内容Copytext </vt:lpstr>
      <vt:lpstr>code01</vt:lpstr>
      <vt:lpstr>1_code01</vt:lpstr>
      <vt:lpstr>结束页</vt:lpstr>
      <vt:lpstr>PowerPoint 演示文稿</vt:lpstr>
      <vt:lpstr>Content</vt:lpstr>
      <vt:lpstr>Content</vt:lpstr>
      <vt:lpstr>PowerPoint 演示文稿</vt:lpstr>
      <vt:lpstr>PowerPoint 演示文稿</vt:lpstr>
      <vt:lpstr>计算产业：计算需求驱动</vt:lpstr>
      <vt:lpstr>PowerPoint 演示文稿</vt:lpstr>
      <vt:lpstr>计算产业发展的四个时代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卢敬敬</cp:lastModifiedBy>
  <cp:revision>10466</cp:revision>
  <cp:lastPrinted>2023-09-08T09:14:00Z</cp:lastPrinted>
  <dcterms:created xsi:type="dcterms:W3CDTF">2020-08-28T08:44:00Z</dcterms:created>
  <dcterms:modified xsi:type="dcterms:W3CDTF">2025-07-17T08:15:34Z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  <property fmtid="{D5CDD505-2E9C-101B-9397-08002B2CF9AE}" pid="9" name="ICV">
    <vt:lpwstr>16A74BECB9C846B189C1B151837D708C_12</vt:lpwstr>
  </property>
  <property fmtid="{D5CDD505-2E9C-101B-9397-08002B2CF9AE}" pid="10" name="KSOProductBuildVer">
    <vt:lpwstr>2052-12.1.0.21915</vt:lpwstr>
  </property>
</Properties>
</file>